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61" r:id="rId6"/>
  </p:sldIdLst>
  <p:sldSz cx="6858000" cy="12192000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2430" y="-3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57250" y="1995312"/>
            <a:ext cx="5143500" cy="4244622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07756" y="649111"/>
            <a:ext cx="1478756" cy="1033215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71487" y="649111"/>
            <a:ext cx="4350544" cy="10332156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916" y="3039535"/>
            <a:ext cx="5915025" cy="5071532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916" y="8159046"/>
            <a:ext cx="5915025" cy="266699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381" y="649112"/>
            <a:ext cx="5915025" cy="2356556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71488" y="649112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71713" y="11300179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843463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87F33E1-88BD-D0D3-6ECB-82A0B63A68AD}"/>
              </a:ext>
            </a:extLst>
          </p:cNvPr>
          <p:cNvGrpSpPr/>
          <p:nvPr/>
        </p:nvGrpSpPr>
        <p:grpSpPr>
          <a:xfrm>
            <a:off x="1831622" y="259195"/>
            <a:ext cx="3299178" cy="1116510"/>
            <a:chOff x="1780822" y="297295"/>
            <a:chExt cx="3299178" cy="1116510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CFBC283-EDED-0E62-EBE1-092E4AA15818}"/>
                </a:ext>
              </a:extLst>
            </p:cNvPr>
            <p:cNvSpPr txBox="1"/>
            <p:nvPr/>
          </p:nvSpPr>
          <p:spPr>
            <a:xfrm>
              <a:off x="1780822" y="297295"/>
              <a:ext cx="3299178" cy="408623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DLaM Display"/>
                  <a:ea typeface="ADLaM Display"/>
                  <a:cs typeface="Calibri"/>
                </a:rPr>
                <a:t>Nos Activités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E2ADE3B-9843-572E-D297-053DAEE80DA9}"/>
                </a:ext>
              </a:extLst>
            </p:cNvPr>
            <p:cNvSpPr txBox="1"/>
            <p:nvPr/>
          </p:nvSpPr>
          <p:spPr>
            <a:xfrm rot="21360000">
              <a:off x="1962810" y="698716"/>
              <a:ext cx="2937934" cy="715089"/>
            </a:xfrm>
            <a:prstGeom prst="roundRect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DLaM Display"/>
                  <a:ea typeface="ADLaM Display"/>
                  <a:cs typeface="Calibri"/>
                </a:rPr>
                <a:t>Du Premier Semestre 2024 !</a:t>
              </a:r>
              <a:r>
                <a:rPr lang="fr-FR" dirty="0">
                  <a:solidFill>
                    <a:schemeClr val="bg1"/>
                  </a:solidFill>
                  <a:cs typeface="Calibri"/>
                </a:rPr>
                <a:t>!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60E948BB-F9DE-2EEF-09E1-041015137D70}"/>
              </a:ext>
            </a:extLst>
          </p:cNvPr>
          <p:cNvSpPr txBox="1"/>
          <p:nvPr/>
        </p:nvSpPr>
        <p:spPr>
          <a:xfrm>
            <a:off x="-5853" y="1535412"/>
            <a:ext cx="6858000" cy="82272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100" b="1" u="sng" dirty="0">
                <a:latin typeface="Arial"/>
                <a:cs typeface="Arial"/>
              </a:rPr>
              <a:t>Vous pouvez vous inscrire exclusivement aux ateliers indiqués dans votre « ordonnance de prévention ». Retrouvez-la dans votre compte-rendu de bilan préalablement reçu. Nous tenons à préciser que tous les ateliers mentionnés sont gratuits.</a:t>
            </a:r>
            <a:endParaRPr lang="fr-FR" sz="1100" b="1" u="sng" dirty="0">
              <a:latin typeface="Arial"/>
              <a:ea typeface="Calibri"/>
              <a:cs typeface="Arial"/>
            </a:endParaRPr>
          </a:p>
        </p:txBody>
      </p:sp>
      <p:pic>
        <p:nvPicPr>
          <p:cNvPr id="3" name="Image 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DB46A350-B0FE-0FFD-1036-7BC4AD995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" y="521776"/>
            <a:ext cx="1362075" cy="584200"/>
          </a:xfrm>
          <a:prstGeom prst="rect">
            <a:avLst/>
          </a:prstGeom>
        </p:spPr>
      </p:pic>
      <p:sp>
        <p:nvSpPr>
          <p:cNvPr id="45" name="Rectangle : coins arrondis 39">
            <a:extLst>
              <a:ext uri="{FF2B5EF4-FFF2-40B4-BE49-F238E27FC236}">
                <a16:creationId xmlns:a16="http://schemas.microsoft.com/office/drawing/2014/main" id="{E1B8E713-7963-7508-1348-C98DB3E12651}"/>
              </a:ext>
            </a:extLst>
          </p:cNvPr>
          <p:cNvSpPr/>
          <p:nvPr/>
        </p:nvSpPr>
        <p:spPr>
          <a:xfrm>
            <a:off x="-64196" y="7491768"/>
            <a:ext cx="6906817" cy="1184337"/>
          </a:xfrm>
          <a:custGeom>
            <a:avLst/>
            <a:gdLst>
              <a:gd name="connsiteX0" fmla="*/ 0 w 6906817"/>
              <a:gd name="connsiteY0" fmla="*/ 0 h 1416131"/>
              <a:gd name="connsiteX1" fmla="*/ 6906817 w 6906817"/>
              <a:gd name="connsiteY1" fmla="*/ 0 h 1416131"/>
              <a:gd name="connsiteX2" fmla="*/ 6906817 w 6906817"/>
              <a:gd name="connsiteY2" fmla="*/ 1416131 h 1416131"/>
              <a:gd name="connsiteX3" fmla="*/ 0 w 6906817"/>
              <a:gd name="connsiteY3" fmla="*/ 1416131 h 1416131"/>
              <a:gd name="connsiteX4" fmla="*/ 0 w 6906817"/>
              <a:gd name="connsiteY4" fmla="*/ 0 h 141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6817" h="1416131" extrusionOk="0">
                <a:moveTo>
                  <a:pt x="0" y="0"/>
                </a:moveTo>
                <a:cubicBezTo>
                  <a:pt x="1325844" y="-113254"/>
                  <a:pt x="4741275" y="102601"/>
                  <a:pt x="6906817" y="0"/>
                </a:cubicBezTo>
                <a:cubicBezTo>
                  <a:pt x="6780990" y="398050"/>
                  <a:pt x="6915228" y="776097"/>
                  <a:pt x="6906817" y="1416131"/>
                </a:cubicBezTo>
                <a:cubicBezTo>
                  <a:pt x="3612768" y="1471941"/>
                  <a:pt x="1728640" y="1585089"/>
                  <a:pt x="0" y="1416131"/>
                </a:cubicBezTo>
                <a:cubicBezTo>
                  <a:pt x="-8569" y="721671"/>
                  <a:pt x="30229" y="327703"/>
                  <a:pt x="0" y="0"/>
                </a:cubicBezTo>
                <a:close/>
              </a:path>
            </a:pathLst>
          </a:custGeom>
          <a:noFill/>
          <a:ln w="127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Atelier Diététique</a:t>
            </a:r>
            <a:endParaRPr lang="fr-FR" sz="1400" dirty="0">
              <a:solidFill>
                <a:schemeClr val="tx1"/>
              </a:solidFill>
              <a:latin typeface="Arial"/>
              <a:ea typeface="Calibri"/>
              <a:cs typeface="Arial"/>
            </a:endParaRPr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6 séances de 2 heures </a:t>
            </a:r>
            <a:endParaRPr lang="fr-FR" sz="1200" b="1" i="1" dirty="0">
              <a:solidFill>
                <a:schemeClr val="tx1"/>
              </a:solidFill>
              <a:latin typeface="Arial"/>
              <a:ea typeface="Calibri"/>
              <a:cs typeface="Arial"/>
            </a:endParaRPr>
          </a:p>
          <a:p>
            <a:pPr algn="ctr"/>
            <a:r>
              <a:rPr lang="en-US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Dates et </a:t>
            </a:r>
            <a:r>
              <a:rPr lang="en-US" sz="1200" b="1" i="1" dirty="0" err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horaires</a:t>
            </a:r>
            <a:r>
              <a:rPr lang="en-US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 à </a:t>
            </a:r>
            <a:r>
              <a:rPr lang="en-US" sz="1200" b="1" i="1" dirty="0" err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venir</a:t>
            </a:r>
            <a:r>
              <a:rPr lang="en-US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. 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D09D814-9B64-5B71-A241-F71BDFDCD3F9}"/>
              </a:ext>
            </a:extLst>
          </p:cNvPr>
          <p:cNvSpPr txBox="1"/>
          <p:nvPr/>
        </p:nvSpPr>
        <p:spPr>
          <a:xfrm>
            <a:off x="1201920" y="8727470"/>
            <a:ext cx="556955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Les ateliers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nutritionnels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animés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par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une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 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diététicienne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vous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invitent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à des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moments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conviviaux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d'apprentissage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culinaire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Découvrez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l'art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de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cuisiner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en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limitant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le sucre et les matières grasses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, tout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en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préservant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le plaisir de concocter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des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repas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sains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Rejoignez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-nous pour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explorer ensemble le monde de la cuisine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équilibrée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 et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Arial"/>
              </a:rPr>
              <a:t>savoureuse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Arial"/>
              </a:rPr>
              <a:t>.</a:t>
            </a:r>
            <a:endParaRPr lang="en-US" sz="1200" dirty="0">
              <a:latin typeface="Arial"/>
              <a:ea typeface="Calibri"/>
              <a:cs typeface="Arial"/>
            </a:endParaRPr>
          </a:p>
        </p:txBody>
      </p:sp>
      <p:pic>
        <p:nvPicPr>
          <p:cNvPr id="7" name="Image 6" descr="Une image contenant Aliments naturels, produits, Nourriture complète, Nourriture locale&#10;&#10;Description générée automatiquement">
            <a:extLst>
              <a:ext uri="{FF2B5EF4-FFF2-40B4-BE49-F238E27FC236}">
                <a16:creationId xmlns:a16="http://schemas.microsoft.com/office/drawing/2014/main" id="{2DD49A90-B675-D9D3-F31B-6C1875410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9" y="8789337"/>
            <a:ext cx="1062902" cy="895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60F7A4D-B71A-5DDD-B0B8-7CEC4591FF53}"/>
              </a:ext>
            </a:extLst>
          </p:cNvPr>
          <p:cNvCxnSpPr>
            <a:cxnSpLocks/>
          </p:cNvCxnSpPr>
          <p:nvPr/>
        </p:nvCxnSpPr>
        <p:spPr>
          <a:xfrm>
            <a:off x="-20161" y="5278283"/>
            <a:ext cx="6908587" cy="293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4FEF1FB-A3A0-CC1B-9EBA-49C5C0E0AC8A}"/>
              </a:ext>
            </a:extLst>
          </p:cNvPr>
          <p:cNvCxnSpPr>
            <a:cxnSpLocks/>
          </p:cNvCxnSpPr>
          <p:nvPr/>
        </p:nvCxnSpPr>
        <p:spPr>
          <a:xfrm>
            <a:off x="987" y="2501735"/>
            <a:ext cx="6844322" cy="293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257AC9B-B806-3017-13B5-05D49A806330}"/>
              </a:ext>
            </a:extLst>
          </p:cNvPr>
          <p:cNvCxnSpPr>
            <a:cxnSpLocks/>
          </p:cNvCxnSpPr>
          <p:nvPr/>
        </p:nvCxnSpPr>
        <p:spPr>
          <a:xfrm>
            <a:off x="-50587" y="7592260"/>
            <a:ext cx="6908587" cy="293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">
            <a:extLst>
              <a:ext uri="{FF2B5EF4-FFF2-40B4-BE49-F238E27FC236}">
                <a16:creationId xmlns:a16="http://schemas.microsoft.com/office/drawing/2014/main" id="{B2FB47F9-9B8A-0914-D060-B1CC0494B628}"/>
              </a:ext>
            </a:extLst>
          </p:cNvPr>
          <p:cNvSpPr txBox="1"/>
          <p:nvPr/>
        </p:nvSpPr>
        <p:spPr>
          <a:xfrm>
            <a:off x="1133747" y="3546686"/>
            <a:ext cx="5647116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Cet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atelier,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animé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par divers experts, vise à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informer sur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l'évolution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de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l'audition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après 50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ans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et propose des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moyens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de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prévention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et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d'adaptation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à la </a:t>
            </a:r>
            <a:r>
              <a:rPr lang="fr-FR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presbyacousie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. Que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ce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soit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par la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rééducation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auditive, la lecture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labiale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l'utilisation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d'aides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techniques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ou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d'appareils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auditifs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cet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atelier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s'adresse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à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tous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qu'ils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soient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appareillés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ou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non.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Animé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 par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une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psychologue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un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gériatre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et avec la participation d'un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audioprothésiste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d'une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orthophoniste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d'un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médecin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ORL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, et de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l'Association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Keditu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.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Rejoignez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-nous pour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découvrir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comment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prendre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soin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de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votre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audition et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maintenir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une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qualité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 de vie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Arial"/>
              </a:rPr>
              <a:t>optimale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Arial"/>
              </a:rPr>
              <a:t>.</a:t>
            </a:r>
            <a:endParaRPr lang="en-US" sz="1200" dirty="0">
              <a:solidFill>
                <a:srgbClr val="000000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16" name="ZoneTexte 1">
            <a:extLst>
              <a:ext uri="{FF2B5EF4-FFF2-40B4-BE49-F238E27FC236}">
                <a16:creationId xmlns:a16="http://schemas.microsoft.com/office/drawing/2014/main" id="{814C329F-73C9-75A1-03C4-DCEA0B8D56A6}"/>
              </a:ext>
            </a:extLst>
          </p:cNvPr>
          <p:cNvSpPr txBox="1"/>
          <p:nvPr/>
        </p:nvSpPr>
        <p:spPr>
          <a:xfrm>
            <a:off x="7402" y="2448867"/>
            <a:ext cx="6837907" cy="9694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400" b="1" dirty="0">
                <a:latin typeface="Arial"/>
                <a:ea typeface="ADLaM Display"/>
                <a:cs typeface="Arial"/>
              </a:rPr>
              <a:t>Atelier Audition</a:t>
            </a:r>
            <a:endParaRPr lang="fr-FR" dirty="0">
              <a:latin typeface="Arial"/>
              <a:cs typeface="Arial"/>
            </a:endParaRPr>
          </a:p>
          <a:p>
            <a:pPr algn="ctr"/>
            <a:r>
              <a:rPr lang="en-US" sz="1200" b="1" i="1" dirty="0">
                <a:latin typeface="Arial"/>
                <a:cs typeface="Arial"/>
              </a:rPr>
              <a:t>Atelier de 6 séances de 2 </a:t>
            </a:r>
            <a:r>
              <a:rPr lang="en-US" sz="1200" b="1" i="1" dirty="0" err="1">
                <a:latin typeface="Arial"/>
                <a:cs typeface="Arial"/>
              </a:rPr>
              <a:t>heures</a:t>
            </a:r>
            <a:r>
              <a:rPr lang="en-US" sz="1200" b="1" i="1" dirty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1200" b="1" i="1" dirty="0">
                <a:latin typeface="Arial"/>
                <a:cs typeface="Arial"/>
              </a:rPr>
              <a:t>A </a:t>
            </a:r>
            <a:r>
              <a:rPr lang="en-US" sz="1200" b="1" i="1" dirty="0" err="1">
                <a:latin typeface="Arial"/>
                <a:cs typeface="Arial"/>
              </a:rPr>
              <a:t>partir</a:t>
            </a:r>
            <a:r>
              <a:rPr lang="en-US" sz="1200" b="1" i="1" dirty="0">
                <a:latin typeface="Arial"/>
                <a:cs typeface="Arial"/>
              </a:rPr>
              <a:t> du </a:t>
            </a:r>
            <a:r>
              <a:rPr lang="en-US" sz="1200" b="1" i="1" dirty="0" err="1">
                <a:latin typeface="Arial"/>
                <a:cs typeface="Arial"/>
              </a:rPr>
              <a:t>mardi</a:t>
            </a:r>
            <a:r>
              <a:rPr lang="en-US" sz="1200" b="1" i="1" dirty="0">
                <a:latin typeface="Arial"/>
                <a:cs typeface="Arial"/>
              </a:rPr>
              <a:t>  </a:t>
            </a:r>
            <a:r>
              <a:rPr lang="en-US" sz="1200" b="1" i="1" dirty="0" err="1">
                <a:latin typeface="Arial"/>
                <a:cs typeface="Arial"/>
              </a:rPr>
              <a:t>puis</a:t>
            </a:r>
            <a:r>
              <a:rPr lang="en-US" sz="1200" b="1" i="1" dirty="0">
                <a:latin typeface="Arial"/>
                <a:cs typeface="Arial"/>
              </a:rPr>
              <a:t> les 12 – 26 </a:t>
            </a:r>
            <a:r>
              <a:rPr lang="en-US" sz="1200" b="1" i="1" dirty="0" err="1">
                <a:latin typeface="Arial"/>
                <a:cs typeface="Arial"/>
              </a:rPr>
              <a:t>novembre</a:t>
            </a:r>
            <a:r>
              <a:rPr lang="en-US" sz="1200" b="1" i="1" dirty="0">
                <a:latin typeface="Arial"/>
                <a:cs typeface="Arial"/>
              </a:rPr>
              <a:t> à 9h45</a:t>
            </a:r>
            <a:r>
              <a:rPr lang="en-US" sz="1200" i="1" dirty="0">
                <a:latin typeface="Arial"/>
                <a:cs typeface="Arial"/>
              </a:rPr>
              <a:t> </a:t>
            </a:r>
            <a:r>
              <a:rPr lang="en-US" sz="1200" b="1" i="1" dirty="0">
                <a:latin typeface="Arial"/>
                <a:cs typeface="Arial"/>
              </a:rPr>
              <a:t>– le </a:t>
            </a:r>
            <a:r>
              <a:rPr lang="en-US" sz="1200" b="1" i="1" dirty="0" err="1">
                <a:latin typeface="Arial"/>
                <a:cs typeface="Arial"/>
              </a:rPr>
              <a:t>vendredi</a:t>
            </a:r>
            <a:r>
              <a:rPr lang="en-US" sz="1200" b="1" i="1" dirty="0">
                <a:latin typeface="Arial"/>
                <a:cs typeface="Arial"/>
              </a:rPr>
              <a:t> 29 </a:t>
            </a:r>
            <a:r>
              <a:rPr lang="en-US" sz="1200" b="1" i="1" dirty="0" err="1">
                <a:latin typeface="Arial"/>
                <a:cs typeface="Arial"/>
              </a:rPr>
              <a:t>novembre</a:t>
            </a:r>
            <a:r>
              <a:rPr lang="en-US" sz="1200" b="1" i="1" dirty="0">
                <a:latin typeface="Arial"/>
                <a:cs typeface="Arial"/>
              </a:rPr>
              <a:t> à 14h et les </a:t>
            </a:r>
            <a:r>
              <a:rPr lang="en-US" sz="1200" b="1" i="1" dirty="0" err="1">
                <a:latin typeface="Arial"/>
                <a:cs typeface="Arial"/>
              </a:rPr>
              <a:t>mardis</a:t>
            </a:r>
            <a:r>
              <a:rPr lang="en-US" sz="1200" b="1" i="1" dirty="0">
                <a:latin typeface="Arial"/>
                <a:cs typeface="Arial"/>
              </a:rPr>
              <a:t> 3 et 10 </a:t>
            </a:r>
            <a:r>
              <a:rPr lang="en-US" sz="1200" b="1" i="1" dirty="0" err="1">
                <a:latin typeface="Arial"/>
                <a:cs typeface="Arial"/>
              </a:rPr>
              <a:t>décembre</a:t>
            </a:r>
            <a:r>
              <a:rPr lang="en-US" sz="1200" b="1" i="1" dirty="0">
                <a:latin typeface="Arial"/>
                <a:cs typeface="Arial"/>
              </a:rPr>
              <a:t> 2024  à 14h00</a:t>
            </a:r>
          </a:p>
        </p:txBody>
      </p:sp>
      <p:pic>
        <p:nvPicPr>
          <p:cNvPr id="17" name="Image 16" descr="Une image contenant personne, habits, sourire, Visage humain&#10;&#10;Description générée automatiquement">
            <a:extLst>
              <a:ext uri="{FF2B5EF4-FFF2-40B4-BE49-F238E27FC236}">
                <a16:creationId xmlns:a16="http://schemas.microsoft.com/office/drawing/2014/main" id="{201EC4AB-F4B3-CB4F-AAEB-E2897398E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587" y="3754401"/>
            <a:ext cx="1257644" cy="1287136"/>
          </a:xfrm>
          <a:prstGeom prst="rect">
            <a:avLst/>
          </a:prstGeom>
        </p:spPr>
      </p:pic>
      <p:sp>
        <p:nvSpPr>
          <p:cNvPr id="18" name="ZoneTexte 1">
            <a:extLst>
              <a:ext uri="{FF2B5EF4-FFF2-40B4-BE49-F238E27FC236}">
                <a16:creationId xmlns:a16="http://schemas.microsoft.com/office/drawing/2014/main" id="{C19D7796-42A7-7C1C-18BD-B78749343229}"/>
              </a:ext>
            </a:extLst>
          </p:cNvPr>
          <p:cNvSpPr txBox="1"/>
          <p:nvPr/>
        </p:nvSpPr>
        <p:spPr>
          <a:xfrm>
            <a:off x="649" y="5345688"/>
            <a:ext cx="6870039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dirty="0">
                <a:latin typeface="Arial"/>
                <a:ea typeface="+mn-lt"/>
                <a:cs typeface="Arial"/>
              </a:rPr>
              <a:t>Atelier Sommeil</a:t>
            </a:r>
            <a:endParaRPr lang="fr-FR" sz="1400" dirty="0">
              <a:latin typeface="Arial"/>
              <a:ea typeface="ADLaM Display"/>
              <a:cs typeface="Arial"/>
            </a:endParaRPr>
          </a:p>
          <a:p>
            <a:pPr algn="ctr"/>
            <a:r>
              <a:rPr lang="en-US" sz="1200" b="1" i="1" dirty="0">
                <a:latin typeface="Arial"/>
                <a:cs typeface="Arial"/>
              </a:rPr>
              <a:t>Atelier de </a:t>
            </a:r>
            <a:r>
              <a:rPr lang="fr-FR" sz="1200" b="1" i="1" dirty="0">
                <a:latin typeface="Arial"/>
                <a:ea typeface="+mn-lt"/>
                <a:cs typeface="Arial"/>
              </a:rPr>
              <a:t>6 séances de 1h30 à 2 heures </a:t>
            </a:r>
          </a:p>
          <a:p>
            <a:pPr algn="ctr"/>
            <a:r>
              <a:rPr lang="fr-FR" sz="1200" b="1" i="1" dirty="0">
                <a:latin typeface="Arial"/>
                <a:ea typeface="+mn-lt"/>
                <a:cs typeface="Arial"/>
              </a:rPr>
              <a:t>A partir du jeudi 12 septembre puis les mercredis 18 – 25 septembre et 2 octobre à 15h30 puis les jeudis 10 et 17 octobre à 9h45 </a:t>
            </a:r>
          </a:p>
        </p:txBody>
      </p:sp>
      <p:sp>
        <p:nvSpPr>
          <p:cNvPr id="23" name="ZoneTexte 1">
            <a:extLst>
              <a:ext uri="{FF2B5EF4-FFF2-40B4-BE49-F238E27FC236}">
                <a16:creationId xmlns:a16="http://schemas.microsoft.com/office/drawing/2014/main" id="{8DB2B87A-2E2C-EDD4-A2E1-D711BE259DEB}"/>
              </a:ext>
            </a:extLst>
          </p:cNvPr>
          <p:cNvSpPr txBox="1"/>
          <p:nvPr/>
        </p:nvSpPr>
        <p:spPr>
          <a:xfrm>
            <a:off x="1160002" y="6195563"/>
            <a:ext cx="5653392" cy="1384995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L'Atelier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Sommeil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est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destiné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 aux 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personnes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presentant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 des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troubles du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sommeil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ou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une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maladie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pouvant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l'impacter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.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Explorez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diverses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approches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pour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comprendre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vos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besoins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physiologiques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et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améliorer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votre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sommeil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.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Recevez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des conseils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avisés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partagés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par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un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médecin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,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un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psychologue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,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un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sophrologue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et un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kinésithérapeute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.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Joignez-vous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à nous pour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cet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accompagnement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personnalisé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 , et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découvrez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comment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vous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pouvez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améliorer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la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qualité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de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votre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sommeil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.</a:t>
            </a:r>
            <a:endParaRPr lang="fr-FR" sz="1200" b="1" dirty="0" err="1">
              <a:latin typeface="Arial"/>
              <a:cs typeface="Arial"/>
            </a:endParaRPr>
          </a:p>
        </p:txBody>
      </p:sp>
      <p:pic>
        <p:nvPicPr>
          <p:cNvPr id="22" name="Image 21" descr="Une image contenant intérieur, lit, personne, horloge&#10;&#10;Description générée automatiquement">
            <a:extLst>
              <a:ext uri="{FF2B5EF4-FFF2-40B4-BE49-F238E27FC236}">
                <a16:creationId xmlns:a16="http://schemas.microsoft.com/office/drawing/2014/main" id="{ED70A393-C4A5-710D-4BA1-30BB0E790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919" y="6302138"/>
            <a:ext cx="1257644" cy="1251332"/>
          </a:xfrm>
          <a:prstGeom prst="rect">
            <a:avLst/>
          </a:prstGeom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ACA54977-D01A-878A-C5B7-7BD42CBB223A}"/>
              </a:ext>
            </a:extLst>
          </p:cNvPr>
          <p:cNvCxnSpPr>
            <a:cxnSpLocks/>
          </p:cNvCxnSpPr>
          <p:nvPr/>
        </p:nvCxnSpPr>
        <p:spPr>
          <a:xfrm>
            <a:off x="-16657" y="9905963"/>
            <a:ext cx="6908587" cy="293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39">
            <a:extLst>
              <a:ext uri="{FF2B5EF4-FFF2-40B4-BE49-F238E27FC236}">
                <a16:creationId xmlns:a16="http://schemas.microsoft.com/office/drawing/2014/main" id="{09FCF45D-9D04-2D38-A6A4-51A866C871D9}"/>
              </a:ext>
            </a:extLst>
          </p:cNvPr>
          <p:cNvSpPr/>
          <p:nvPr/>
        </p:nvSpPr>
        <p:spPr>
          <a:xfrm>
            <a:off x="51248" y="9863616"/>
            <a:ext cx="6806752" cy="1038404"/>
          </a:xfrm>
          <a:custGeom>
            <a:avLst/>
            <a:gdLst>
              <a:gd name="connsiteX0" fmla="*/ 0 w 6470452"/>
              <a:gd name="connsiteY0" fmla="*/ 0 h 1038404"/>
              <a:gd name="connsiteX1" fmla="*/ 6470452 w 6470452"/>
              <a:gd name="connsiteY1" fmla="*/ 0 h 1038404"/>
              <a:gd name="connsiteX2" fmla="*/ 6470452 w 6470452"/>
              <a:gd name="connsiteY2" fmla="*/ 1038404 h 1038404"/>
              <a:gd name="connsiteX3" fmla="*/ 0 w 6470452"/>
              <a:gd name="connsiteY3" fmla="*/ 1038404 h 1038404"/>
              <a:gd name="connsiteX4" fmla="*/ 0 w 6470452"/>
              <a:gd name="connsiteY4" fmla="*/ 0 h 10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452" h="1038404" extrusionOk="0">
                <a:moveTo>
                  <a:pt x="0" y="0"/>
                </a:moveTo>
                <a:cubicBezTo>
                  <a:pt x="958140" y="-113254"/>
                  <a:pt x="5777933" y="102601"/>
                  <a:pt x="6470452" y="0"/>
                </a:cubicBezTo>
                <a:cubicBezTo>
                  <a:pt x="6441188" y="249290"/>
                  <a:pt x="6537513" y="652550"/>
                  <a:pt x="6470452" y="1038404"/>
                </a:cubicBezTo>
                <a:cubicBezTo>
                  <a:pt x="4552862" y="1094214"/>
                  <a:pt x="2192132" y="1207362"/>
                  <a:pt x="0" y="1038404"/>
                </a:cubicBezTo>
                <a:cubicBezTo>
                  <a:pt x="22804" y="903890"/>
                  <a:pt x="-26376" y="515687"/>
                  <a:pt x="0" y="0"/>
                </a:cubicBezTo>
                <a:close/>
              </a:path>
            </a:pathLst>
          </a:custGeom>
          <a:noFill/>
          <a:ln w="127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Atelier Pilâtes</a:t>
            </a:r>
            <a:endParaRPr lang="fr-FR" sz="1400" dirty="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10 séances de 1 heure les vendredis à 9h30.</a:t>
            </a:r>
            <a:endParaRPr lang="fr-FR" sz="1200" b="1" i="1" dirty="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A partir du 27 septembre puis les 4 –11 – 18 octobre – 8 – 15 – 22 – 29 novembre </a:t>
            </a:r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6 et 13 décembre</a:t>
            </a:r>
            <a:endParaRPr lang="fr-FR" sz="1100" b="1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579818E9-3590-9B6D-8EC6-4A5DB51EC48F}"/>
              </a:ext>
            </a:extLst>
          </p:cNvPr>
          <p:cNvSpPr txBox="1"/>
          <p:nvPr/>
        </p:nvSpPr>
        <p:spPr>
          <a:xfrm>
            <a:off x="1207552" y="10807005"/>
            <a:ext cx="5680874" cy="1384995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Découvrez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le Pilates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chaque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mardi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à 15h15. Cette gym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douce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met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l'accent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sur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la concentration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,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le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gainage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,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la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fluidité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, et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la respiration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pour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renforcer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les muscles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,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améliorer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la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mobilité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, et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favoriser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une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 bonne posture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. Les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mouvements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se font au sol, dans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une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ambiance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calme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et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apaisante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.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Rejoignez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-nous pour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une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expérience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harmonieuse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animée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par un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instructeur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qualifié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du Cercle Paul Bert,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spécialisé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en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activité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physique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adaptée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(APAA), et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découvrez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comment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cette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méthode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peut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contribuer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à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votre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bien-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Tahoma"/>
                <a:cs typeface="Calibri"/>
              </a:rPr>
              <a:t>être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 physique et mental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Tahoma"/>
                <a:cs typeface="Calibri"/>
              </a:rPr>
              <a:t>.</a:t>
            </a:r>
            <a:endParaRPr lang="fr-FR" sz="1200" dirty="0">
              <a:solidFill>
                <a:srgbClr val="000000"/>
              </a:solidFill>
              <a:latin typeface="Arial"/>
              <a:ea typeface="Tahoma"/>
              <a:cs typeface="Tahoma"/>
            </a:endParaRPr>
          </a:p>
        </p:txBody>
      </p:sp>
      <p:pic>
        <p:nvPicPr>
          <p:cNvPr id="24" name="Image 23" descr="Une image contenant personne, habits, Condition physique, yoga&#10;&#10;Description générée automatiquement">
            <a:extLst>
              <a:ext uri="{FF2B5EF4-FFF2-40B4-BE49-F238E27FC236}">
                <a16:creationId xmlns:a16="http://schemas.microsoft.com/office/drawing/2014/main" id="{4AD32310-BF7A-9F11-C44A-FA057C58D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" y="10974845"/>
            <a:ext cx="1200150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63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3D249EF4-300F-4473-39D9-FE27C13932FE}"/>
              </a:ext>
            </a:extLst>
          </p:cNvPr>
          <p:cNvSpPr/>
          <p:nvPr/>
        </p:nvSpPr>
        <p:spPr>
          <a:xfrm>
            <a:off x="29913" y="3020021"/>
            <a:ext cx="6798173" cy="1151710"/>
          </a:xfrm>
          <a:custGeom>
            <a:avLst/>
            <a:gdLst>
              <a:gd name="connsiteX0" fmla="*/ 0 w 6554626"/>
              <a:gd name="connsiteY0" fmla="*/ 0 h 834588"/>
              <a:gd name="connsiteX1" fmla="*/ 6554626 w 6554626"/>
              <a:gd name="connsiteY1" fmla="*/ 0 h 834588"/>
              <a:gd name="connsiteX2" fmla="*/ 6554626 w 6554626"/>
              <a:gd name="connsiteY2" fmla="*/ 834588 h 834588"/>
              <a:gd name="connsiteX3" fmla="*/ 0 w 6554626"/>
              <a:gd name="connsiteY3" fmla="*/ 834588 h 834588"/>
              <a:gd name="connsiteX4" fmla="*/ 0 w 6554626"/>
              <a:gd name="connsiteY4" fmla="*/ 0 h 83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4626" h="834588" fill="none" extrusionOk="0">
                <a:moveTo>
                  <a:pt x="0" y="0"/>
                </a:moveTo>
                <a:cubicBezTo>
                  <a:pt x="1238660" y="-149972"/>
                  <a:pt x="5796064" y="85198"/>
                  <a:pt x="6554626" y="0"/>
                </a:cubicBezTo>
                <a:cubicBezTo>
                  <a:pt x="6588194" y="132209"/>
                  <a:pt x="6555161" y="419737"/>
                  <a:pt x="6554626" y="834588"/>
                </a:cubicBezTo>
                <a:cubicBezTo>
                  <a:pt x="3896884" y="925964"/>
                  <a:pt x="1859099" y="828531"/>
                  <a:pt x="0" y="834588"/>
                </a:cubicBezTo>
                <a:cubicBezTo>
                  <a:pt x="-30223" y="518759"/>
                  <a:pt x="7007" y="105248"/>
                  <a:pt x="0" y="0"/>
                </a:cubicBezTo>
                <a:close/>
              </a:path>
              <a:path w="6554626" h="834588" stroke="0" extrusionOk="0">
                <a:moveTo>
                  <a:pt x="0" y="0"/>
                </a:moveTo>
                <a:cubicBezTo>
                  <a:pt x="1048707" y="-113254"/>
                  <a:pt x="4745621" y="102601"/>
                  <a:pt x="6554626" y="0"/>
                </a:cubicBezTo>
                <a:cubicBezTo>
                  <a:pt x="6514161" y="357528"/>
                  <a:pt x="6610439" y="566878"/>
                  <a:pt x="6554626" y="834588"/>
                </a:cubicBezTo>
                <a:cubicBezTo>
                  <a:pt x="5759924" y="890398"/>
                  <a:pt x="1207971" y="1003546"/>
                  <a:pt x="0" y="834588"/>
                </a:cubicBezTo>
                <a:cubicBezTo>
                  <a:pt x="-43389" y="627403"/>
                  <a:pt x="-64483" y="40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Atelier Sophrologie</a:t>
            </a:r>
            <a:endParaRPr lang="fr-FR" dirty="0"/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10 séances de 1 heure les mercredis à 14h30.</a:t>
            </a:r>
            <a:endParaRPr lang="fr-FR" sz="1200" b="1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A partir du 25 septembre puis les 2 – 9 – 16 octobre – 6 – 13 – 20 – 27 novembre – 4 et 11 décembre 2024</a:t>
            </a:r>
            <a:endParaRPr lang="fr-FR" sz="1100" b="1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endParaRPr lang="fr-FR" sz="900" i="1" dirty="0">
              <a:solidFill>
                <a:schemeClr val="tx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D2A9BD8-0ABB-332D-23A7-ECB56EF15591}"/>
              </a:ext>
            </a:extLst>
          </p:cNvPr>
          <p:cNvSpPr txBox="1"/>
          <p:nvPr/>
        </p:nvSpPr>
        <p:spPr>
          <a:xfrm>
            <a:off x="1327538" y="4174777"/>
            <a:ext cx="553196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Expérimentez la sophrologie, une philosophie humaniste, à travers des moments de </a:t>
            </a:r>
            <a:r>
              <a:rPr lang="fr-FR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relaxation dynamique</a:t>
            </a:r>
            <a:r>
              <a:rPr lang="fr-FR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visant à </a:t>
            </a:r>
            <a:r>
              <a:rPr lang="fr-FR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détendre</a:t>
            </a:r>
            <a:r>
              <a:rPr lang="fr-FR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et </a:t>
            </a:r>
            <a:r>
              <a:rPr lang="fr-FR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revitaliser</a:t>
            </a:r>
            <a:r>
              <a:rPr lang="fr-FR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. L'Atelier Sophrologie vous invite à </a:t>
            </a:r>
            <a:r>
              <a:rPr lang="fr-FR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prendre conscience de la richesse de votre corps</a:t>
            </a:r>
            <a:r>
              <a:rPr lang="fr-FR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, du sens de votre existence, et de votre capacité à transformer votre manière d'être pour </a:t>
            </a:r>
            <a:r>
              <a:rPr lang="fr-FR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une vie plus épanouissante</a:t>
            </a:r>
            <a:r>
              <a:rPr lang="fr-FR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. Rejoignez-nous pour une expérience guidée par un sophrologue, et découvrez comment la sophrologie peut </a:t>
            </a:r>
            <a:r>
              <a:rPr lang="fr-FR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enrichir votre bien-être physique et mental</a:t>
            </a:r>
            <a:r>
              <a:rPr lang="fr-FR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.</a:t>
            </a:r>
            <a:endParaRPr lang="fr-FR" sz="1200" dirty="0">
              <a:latin typeface="Arial"/>
              <a:ea typeface="Tahoma"/>
              <a:cs typeface="Arial"/>
            </a:endParaRPr>
          </a:p>
        </p:txBody>
      </p:sp>
      <p:sp>
        <p:nvSpPr>
          <p:cNvPr id="45" name="Rectangle : coins arrondis 39">
            <a:extLst>
              <a:ext uri="{FF2B5EF4-FFF2-40B4-BE49-F238E27FC236}">
                <a16:creationId xmlns:a16="http://schemas.microsoft.com/office/drawing/2014/main" id="{E1B8E713-7963-7508-1348-C98DB3E12651}"/>
              </a:ext>
            </a:extLst>
          </p:cNvPr>
          <p:cNvSpPr/>
          <p:nvPr/>
        </p:nvSpPr>
        <p:spPr>
          <a:xfrm>
            <a:off x="29912" y="6178272"/>
            <a:ext cx="6798173" cy="1101436"/>
          </a:xfrm>
          <a:custGeom>
            <a:avLst/>
            <a:gdLst>
              <a:gd name="connsiteX0" fmla="*/ 0 w 6580246"/>
              <a:gd name="connsiteY0" fmla="*/ 0 h 1101436"/>
              <a:gd name="connsiteX1" fmla="*/ 6580246 w 6580246"/>
              <a:gd name="connsiteY1" fmla="*/ 0 h 1101436"/>
              <a:gd name="connsiteX2" fmla="*/ 6580246 w 6580246"/>
              <a:gd name="connsiteY2" fmla="*/ 1101436 h 1101436"/>
              <a:gd name="connsiteX3" fmla="*/ 0 w 6580246"/>
              <a:gd name="connsiteY3" fmla="*/ 1101436 h 1101436"/>
              <a:gd name="connsiteX4" fmla="*/ 0 w 6580246"/>
              <a:gd name="connsiteY4" fmla="*/ 0 h 110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0246" h="1101436" extrusionOk="0">
                <a:moveTo>
                  <a:pt x="0" y="0"/>
                </a:moveTo>
                <a:cubicBezTo>
                  <a:pt x="2151506" y="-113254"/>
                  <a:pt x="4181270" y="102601"/>
                  <a:pt x="6580246" y="0"/>
                </a:cubicBezTo>
                <a:cubicBezTo>
                  <a:pt x="6654480" y="429488"/>
                  <a:pt x="6590220" y="677155"/>
                  <a:pt x="6580246" y="1101436"/>
                </a:cubicBezTo>
                <a:cubicBezTo>
                  <a:pt x="3457894" y="1157246"/>
                  <a:pt x="1427377" y="1270394"/>
                  <a:pt x="0" y="1101436"/>
                </a:cubicBezTo>
                <a:cubicBezTo>
                  <a:pt x="-10172" y="754789"/>
                  <a:pt x="-485" y="111062"/>
                  <a:pt x="0" y="0"/>
                </a:cubicBezTo>
                <a:close/>
              </a:path>
            </a:pathLst>
          </a:custGeom>
          <a:noFill/>
          <a:ln w="127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Atelier Auto-Hypnose</a:t>
            </a:r>
            <a:endParaRPr lang="fr-FR" dirty="0"/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7 séances de 1h30 les jeudis </a:t>
            </a:r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A partir du jeudi 12 septembre puis les 19 – 26 septembre – 3 octobre à 14h00 – le 17 octobre à 16h00 – le 24 octobre à 14h00 et le 7 novembre de 16h00 à 17h30</a:t>
            </a:r>
            <a:endParaRPr lang="fr-FR" sz="1100" b="1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D09D814-9B64-5B71-A241-F71BDFDCD3F9}"/>
              </a:ext>
            </a:extLst>
          </p:cNvPr>
          <p:cNvSpPr txBox="1"/>
          <p:nvPr/>
        </p:nvSpPr>
        <p:spPr>
          <a:xfrm>
            <a:off x="1232193" y="7470807"/>
            <a:ext cx="541047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L'Atelier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d'auto-hypnose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offre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des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connaissances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approfondies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sur le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fonctionnement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du corps. 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Il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vous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enseigne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des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compétences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en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auto-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hypnose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pour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agir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efficacement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sur la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douleur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, le stress, les troubles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émotionnels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, et le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sommeil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.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Joignez-vous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à nous pour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une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expérience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enrichissante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,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guidée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par un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kinésithérapeute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, et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découvrez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comment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cette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approche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peut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améliorer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votre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bien-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être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 physique et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+mn-lt"/>
                <a:cs typeface="Arial"/>
              </a:rPr>
              <a:t>émotionnel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.</a:t>
            </a:r>
            <a:endParaRPr lang="fr-FR" sz="1200" dirty="0">
              <a:latin typeface="Arial"/>
              <a:cs typeface="Arial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257AC9B-B806-3017-13B5-05D49A806330}"/>
              </a:ext>
            </a:extLst>
          </p:cNvPr>
          <p:cNvCxnSpPr>
            <a:cxnSpLocks/>
          </p:cNvCxnSpPr>
          <p:nvPr/>
        </p:nvCxnSpPr>
        <p:spPr>
          <a:xfrm>
            <a:off x="0" y="5955260"/>
            <a:ext cx="6908587" cy="293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C679B57-F47E-966F-7DAE-9FD7866EE0D2}"/>
              </a:ext>
            </a:extLst>
          </p:cNvPr>
          <p:cNvCxnSpPr>
            <a:cxnSpLocks/>
          </p:cNvCxnSpPr>
          <p:nvPr/>
        </p:nvCxnSpPr>
        <p:spPr>
          <a:xfrm>
            <a:off x="-50587" y="2843940"/>
            <a:ext cx="6908587" cy="293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7A7CA925-AD18-0D83-608D-9BB7C3810815}"/>
              </a:ext>
            </a:extLst>
          </p:cNvPr>
          <p:cNvCxnSpPr>
            <a:cxnSpLocks/>
          </p:cNvCxnSpPr>
          <p:nvPr/>
        </p:nvCxnSpPr>
        <p:spPr>
          <a:xfrm>
            <a:off x="-50587" y="9163624"/>
            <a:ext cx="6908587" cy="293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Une image contenant outil&#10;&#10;Description générée automatiquement">
            <a:extLst>
              <a:ext uri="{FF2B5EF4-FFF2-40B4-BE49-F238E27FC236}">
                <a16:creationId xmlns:a16="http://schemas.microsoft.com/office/drawing/2014/main" id="{1872DAD3-3BA9-6904-7A99-88773C6C7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0" y="4441517"/>
            <a:ext cx="1068127" cy="78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 22" descr="Autohypnose : qu'est-ce que c'est ? Comment la pratiquer ? Exemple  d'exercices">
            <a:extLst>
              <a:ext uri="{FF2B5EF4-FFF2-40B4-BE49-F238E27FC236}">
                <a16:creationId xmlns:a16="http://schemas.microsoft.com/office/drawing/2014/main" id="{8692E9EF-5EE2-4973-30E4-0C42F40D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" y="7617642"/>
            <a:ext cx="1244356" cy="1185351"/>
          </a:xfrm>
          <a:prstGeom prst="rect">
            <a:avLst/>
          </a:prstGeom>
        </p:spPr>
      </p:pic>
      <p:sp>
        <p:nvSpPr>
          <p:cNvPr id="7" name="ZoneTexte 1">
            <a:extLst>
              <a:ext uri="{FF2B5EF4-FFF2-40B4-BE49-F238E27FC236}">
                <a16:creationId xmlns:a16="http://schemas.microsoft.com/office/drawing/2014/main" id="{DA398CDB-197A-E719-AC73-383A03ED9F0E}"/>
              </a:ext>
            </a:extLst>
          </p:cNvPr>
          <p:cNvSpPr txBox="1"/>
          <p:nvPr/>
        </p:nvSpPr>
        <p:spPr>
          <a:xfrm>
            <a:off x="1309130" y="10433810"/>
            <a:ext cx="5548870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Découvrez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les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bienfaits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de la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méditation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de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pleine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conscience,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concentrée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sur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l'instant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présent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(respiration, corps, pensées,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émotions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). Cette pratique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favorise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l'accueil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des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émotions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sans les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rejeter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ni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 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fusionner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avec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elles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. La pratique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permet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 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la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réduction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du stress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,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l'amélioration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du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sommeil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,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et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la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prévention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 de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l'épuisement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. Pour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participer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, un engagement personnel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quotidien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de 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30 à 40 minutes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est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requis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.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Rejoignez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-nous pour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cette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expérience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guidée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par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une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,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psychologue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, et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découvrez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comment la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pleine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conscience </a:t>
            </a:r>
            <a:r>
              <a:rPr lang="en-US" sz="1200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peut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enrichir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votre</a:t>
            </a:r>
            <a:r>
              <a:rPr lang="en-US" sz="1200" b="1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 vie </a:t>
            </a:r>
            <a:r>
              <a:rPr lang="en-US" sz="1200" b="1" dirty="0" err="1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quotidienne</a:t>
            </a:r>
            <a:r>
              <a:rPr lang="en-US" sz="1200" dirty="0">
                <a:solidFill>
                  <a:srgbClr val="0F0F0F"/>
                </a:solidFill>
                <a:latin typeface="Arial"/>
                <a:ea typeface="Calibri"/>
                <a:cs typeface="Calibri"/>
              </a:rPr>
              <a:t>.</a:t>
            </a:r>
            <a:endParaRPr lang="en-US" sz="1200" dirty="0">
              <a:latin typeface="Arial"/>
              <a:ea typeface="Calibri"/>
              <a:cs typeface="Calibri"/>
            </a:endParaRPr>
          </a:p>
        </p:txBody>
      </p:sp>
      <p:pic>
        <p:nvPicPr>
          <p:cNvPr id="8" name="Image 7" descr="Une image contenant personne, habits, Visage humain, Condition physique&#10;&#10;Description générée automatiquement">
            <a:extLst>
              <a:ext uri="{FF2B5EF4-FFF2-40B4-BE49-F238E27FC236}">
                <a16:creationId xmlns:a16="http://schemas.microsoft.com/office/drawing/2014/main" id="{608F1A3F-D32F-4AB5-8088-6A118BBF5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74" y="10527499"/>
            <a:ext cx="1267324" cy="1195916"/>
          </a:xfrm>
          <a:prstGeom prst="rect">
            <a:avLst/>
          </a:prstGeom>
        </p:spPr>
      </p:pic>
      <p:sp>
        <p:nvSpPr>
          <p:cNvPr id="9" name="Rectangle : coins arrondis 39">
            <a:extLst>
              <a:ext uri="{FF2B5EF4-FFF2-40B4-BE49-F238E27FC236}">
                <a16:creationId xmlns:a16="http://schemas.microsoft.com/office/drawing/2014/main" id="{E43FBC54-E466-442E-A4E2-6B2327B90619}"/>
              </a:ext>
            </a:extLst>
          </p:cNvPr>
          <p:cNvSpPr/>
          <p:nvPr/>
        </p:nvSpPr>
        <p:spPr>
          <a:xfrm>
            <a:off x="-54074" y="9378937"/>
            <a:ext cx="6971392" cy="842499"/>
          </a:xfrm>
          <a:custGeom>
            <a:avLst/>
            <a:gdLst>
              <a:gd name="connsiteX0" fmla="*/ 0 w 6861727"/>
              <a:gd name="connsiteY0" fmla="*/ 0 h 842499"/>
              <a:gd name="connsiteX1" fmla="*/ 6861727 w 6861727"/>
              <a:gd name="connsiteY1" fmla="*/ 0 h 842499"/>
              <a:gd name="connsiteX2" fmla="*/ 6861727 w 6861727"/>
              <a:gd name="connsiteY2" fmla="*/ 842499 h 842499"/>
              <a:gd name="connsiteX3" fmla="*/ 0 w 6861727"/>
              <a:gd name="connsiteY3" fmla="*/ 842499 h 842499"/>
              <a:gd name="connsiteX4" fmla="*/ 0 w 6861727"/>
              <a:gd name="connsiteY4" fmla="*/ 0 h 84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1727" h="842499" extrusionOk="0">
                <a:moveTo>
                  <a:pt x="0" y="0"/>
                </a:moveTo>
                <a:cubicBezTo>
                  <a:pt x="3343304" y="-113254"/>
                  <a:pt x="3497439" y="102601"/>
                  <a:pt x="6861727" y="0"/>
                </a:cubicBezTo>
                <a:cubicBezTo>
                  <a:pt x="6904497" y="111496"/>
                  <a:pt x="6819849" y="454493"/>
                  <a:pt x="6861727" y="842499"/>
                </a:cubicBezTo>
                <a:cubicBezTo>
                  <a:pt x="4145465" y="898309"/>
                  <a:pt x="2452010" y="1011457"/>
                  <a:pt x="0" y="842499"/>
                </a:cubicBezTo>
                <a:cubicBezTo>
                  <a:pt x="-31860" y="729758"/>
                  <a:pt x="-16214" y="319522"/>
                  <a:pt x="0" y="0"/>
                </a:cubicBezTo>
                <a:close/>
              </a:path>
            </a:pathLst>
          </a:custGeom>
          <a:noFill/>
          <a:ln w="127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Atelier Méditation de Pleine Conscience</a:t>
            </a:r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1 conférence inaugurale et 8 séances de 2h00 les jeudis à 10h00</a:t>
            </a:r>
            <a:endParaRPr lang="fr-FR" sz="1200" b="1" dirty="0">
              <a:solidFill>
                <a:schemeClr val="tx1"/>
              </a:solidFill>
              <a:latin typeface="Arial"/>
              <a:ea typeface="Calibri"/>
              <a:cs typeface="Arial"/>
            </a:endParaRPr>
          </a:p>
          <a:p>
            <a:pPr algn="ctr"/>
            <a:r>
              <a:rPr lang="fr-FR" sz="1200" b="1" i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Conférence Inaugurale : mercredi 4 septembre à 10h pour inscription définitive à l'atelier.</a:t>
            </a:r>
          </a:p>
          <a:p>
            <a:pPr algn="ctr"/>
            <a:r>
              <a:rPr lang="fr-FR" sz="1200" b="1" i="1" dirty="0">
                <a:solidFill>
                  <a:srgbClr val="0F0F0F"/>
                </a:solidFill>
                <a:latin typeface="Arial"/>
                <a:ea typeface="+mn-lt"/>
                <a:cs typeface="Arial"/>
              </a:rPr>
              <a:t>Atelier : les mercredis 18 – 25 septembre – 2 – 9 – 16 – 23 octobre – 6 et 13 novembre 2024.</a:t>
            </a:r>
            <a:endParaRPr lang="fr-FR" sz="1200" b="1" i="1" dirty="0">
              <a:solidFill>
                <a:srgbClr val="0F0F0F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4" name="Rectangle : coins arrondis 39">
            <a:extLst>
              <a:ext uri="{FF2B5EF4-FFF2-40B4-BE49-F238E27FC236}">
                <a16:creationId xmlns:a16="http://schemas.microsoft.com/office/drawing/2014/main" id="{613E5251-D8CD-1C33-056B-5FE335CB242B}"/>
              </a:ext>
            </a:extLst>
          </p:cNvPr>
          <p:cNvSpPr/>
          <p:nvPr/>
        </p:nvSpPr>
        <p:spPr>
          <a:xfrm>
            <a:off x="-54074" y="263552"/>
            <a:ext cx="6843868" cy="875492"/>
          </a:xfrm>
          <a:custGeom>
            <a:avLst/>
            <a:gdLst>
              <a:gd name="connsiteX0" fmla="*/ 0 w 6843868"/>
              <a:gd name="connsiteY0" fmla="*/ 0 h 875492"/>
              <a:gd name="connsiteX1" fmla="*/ 6843868 w 6843868"/>
              <a:gd name="connsiteY1" fmla="*/ 0 h 875492"/>
              <a:gd name="connsiteX2" fmla="*/ 6843868 w 6843868"/>
              <a:gd name="connsiteY2" fmla="*/ 875492 h 875492"/>
              <a:gd name="connsiteX3" fmla="*/ 0 w 6843868"/>
              <a:gd name="connsiteY3" fmla="*/ 875492 h 875492"/>
              <a:gd name="connsiteX4" fmla="*/ 0 w 6843868"/>
              <a:gd name="connsiteY4" fmla="*/ 0 h 87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3868" h="875492" fill="none" extrusionOk="0">
                <a:moveTo>
                  <a:pt x="0" y="0"/>
                </a:moveTo>
                <a:cubicBezTo>
                  <a:pt x="2182190" y="-149972"/>
                  <a:pt x="3950073" y="85198"/>
                  <a:pt x="6843868" y="0"/>
                </a:cubicBezTo>
                <a:cubicBezTo>
                  <a:pt x="6838474" y="420052"/>
                  <a:pt x="6902961" y="720368"/>
                  <a:pt x="6843868" y="875492"/>
                </a:cubicBezTo>
                <a:cubicBezTo>
                  <a:pt x="3817424" y="966868"/>
                  <a:pt x="1620328" y="869435"/>
                  <a:pt x="0" y="875492"/>
                </a:cubicBezTo>
                <a:cubicBezTo>
                  <a:pt x="-40340" y="512532"/>
                  <a:pt x="26938" y="177325"/>
                  <a:pt x="0" y="0"/>
                </a:cubicBezTo>
                <a:close/>
              </a:path>
              <a:path w="6843868" h="875492" stroke="0" extrusionOk="0">
                <a:moveTo>
                  <a:pt x="0" y="0"/>
                </a:moveTo>
                <a:cubicBezTo>
                  <a:pt x="1400955" y="-113254"/>
                  <a:pt x="4644223" y="102601"/>
                  <a:pt x="6843868" y="0"/>
                </a:cubicBezTo>
                <a:cubicBezTo>
                  <a:pt x="6781744" y="136007"/>
                  <a:pt x="6807161" y="530187"/>
                  <a:pt x="6843868" y="875492"/>
                </a:cubicBezTo>
                <a:cubicBezTo>
                  <a:pt x="4364185" y="931302"/>
                  <a:pt x="3287575" y="1044450"/>
                  <a:pt x="0" y="875492"/>
                </a:cubicBezTo>
                <a:cubicBezTo>
                  <a:pt x="-69697" y="482680"/>
                  <a:pt x="52381" y="275934"/>
                  <a:pt x="0" y="0"/>
                </a:cubicBezTo>
                <a:close/>
              </a:path>
            </a:pathLst>
          </a:custGeom>
          <a:noFill/>
          <a:ln w="127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Atelier </a:t>
            </a:r>
            <a:r>
              <a:rPr lang="fr-FR" sz="1400" b="1" dirty="0">
                <a:solidFill>
                  <a:srgbClr val="202124"/>
                </a:solidFill>
                <a:latin typeface="Arial"/>
                <a:ea typeface="+mn-lt"/>
                <a:cs typeface="+mn-lt"/>
              </a:rPr>
              <a:t>É</a:t>
            </a:r>
            <a:r>
              <a:rPr lang="fr-FR" sz="1400" b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quilibre</a:t>
            </a:r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8 séances de 1h30 les jeudis à 14h30</a:t>
            </a:r>
          </a:p>
          <a:p>
            <a:pPr algn="ctr"/>
            <a:r>
              <a:rPr lang="en-US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Session 1 : les 5 -12 – 19 – 26 </a:t>
            </a:r>
            <a:r>
              <a:rPr lang="en-US" sz="1200" b="1" i="1" dirty="0" err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septembre</a:t>
            </a:r>
            <a:r>
              <a:rPr lang="en-US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 – 3 – 10 – 17 oct et </a:t>
            </a:r>
            <a:r>
              <a:rPr lang="en-US" sz="1200" b="1" i="1" dirty="0" err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lundi</a:t>
            </a:r>
            <a:r>
              <a:rPr lang="en-US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 21 oct à 10h30</a:t>
            </a:r>
            <a:endParaRPr lang="fr-FR" sz="1200" b="1" i="1" dirty="0">
              <a:solidFill>
                <a:schemeClr val="tx1"/>
              </a:solidFill>
              <a:latin typeface="Arial"/>
              <a:ea typeface="Calibri"/>
              <a:cs typeface="Arial"/>
            </a:endParaRPr>
          </a:p>
          <a:p>
            <a:pPr algn="ctr"/>
            <a:r>
              <a:rPr lang="en-US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Session 2  : les 24 </a:t>
            </a:r>
            <a:r>
              <a:rPr lang="en-US" sz="1200" b="1" i="1" dirty="0" err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octobre</a:t>
            </a:r>
            <a:r>
              <a:rPr lang="en-US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 – 7 – 14 – 21 et 28 </a:t>
            </a:r>
            <a:r>
              <a:rPr lang="en-US" sz="1200" b="1" i="1" dirty="0" err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novembre</a:t>
            </a:r>
            <a:r>
              <a:rPr lang="en-US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 – 5 – 12 et 19 </a:t>
            </a:r>
            <a:r>
              <a:rPr lang="en-US" sz="1200" b="1" i="1" dirty="0" err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décembre</a:t>
            </a:r>
            <a:endParaRPr lang="en-US" sz="1200" b="1" i="1" dirty="0">
              <a:solidFill>
                <a:schemeClr val="tx1"/>
              </a:solidFill>
              <a:latin typeface="Arial"/>
              <a:ea typeface="Calibri"/>
              <a:cs typeface="Arial"/>
            </a:endParaRPr>
          </a:p>
          <a:p>
            <a:pPr algn="ctr"/>
            <a:r>
              <a:rPr lang="fr-FR" sz="1200" b="1" i="1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.</a:t>
            </a:r>
            <a:endParaRPr lang="fr-FR" sz="1200" dirty="0">
              <a:solidFill>
                <a:schemeClr val="tx1"/>
              </a:solidFill>
              <a:latin typeface="Arial"/>
              <a:ea typeface="Calibri" panose="020F0502020204030204"/>
              <a:cs typeface="Arial"/>
            </a:endParaRP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1BCD6FD5-3C17-9DF1-D6CE-03563306CACB}"/>
              </a:ext>
            </a:extLst>
          </p:cNvPr>
          <p:cNvSpPr txBox="1"/>
          <p:nvPr/>
        </p:nvSpPr>
        <p:spPr>
          <a:xfrm>
            <a:off x="1215262" y="1330143"/>
            <a:ext cx="565616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200" dirty="0">
                <a:latin typeface="Arial"/>
                <a:ea typeface="+mn-lt"/>
                <a:cs typeface="Arial"/>
              </a:rPr>
              <a:t>Rejoignez-nous pour explorer ensemble </a:t>
            </a:r>
            <a:r>
              <a:rPr lang="fr-FR" sz="1200" b="1" dirty="0">
                <a:latin typeface="Arial"/>
                <a:ea typeface="+mn-lt"/>
                <a:cs typeface="Arial"/>
              </a:rPr>
              <a:t>les clés d'un équilibre amélioré.</a:t>
            </a:r>
            <a:r>
              <a:rPr lang="fr-FR" sz="1200" dirty="0">
                <a:latin typeface="Arial"/>
                <a:ea typeface="+mn-lt"/>
                <a:cs typeface="Arial"/>
              </a:rPr>
              <a:t> Les séances, animées par un </a:t>
            </a:r>
            <a:r>
              <a:rPr lang="fr-FR" sz="1200" b="1" dirty="0">
                <a:latin typeface="Arial"/>
                <a:ea typeface="+mn-lt"/>
                <a:cs typeface="Arial"/>
              </a:rPr>
              <a:t>Animateur d'activité physique Adaptée</a:t>
            </a:r>
            <a:r>
              <a:rPr lang="fr-FR" sz="1200" dirty="0">
                <a:latin typeface="Arial"/>
                <a:ea typeface="+mn-lt"/>
                <a:cs typeface="Arial"/>
              </a:rPr>
              <a:t> (APAA), </a:t>
            </a:r>
            <a:r>
              <a:rPr lang="fr-FR" sz="1200" b="1" dirty="0">
                <a:latin typeface="Arial"/>
                <a:ea typeface="+mn-lt"/>
                <a:cs typeface="Arial"/>
              </a:rPr>
              <a:t>expert en mise en forme personnalisée</a:t>
            </a:r>
            <a:r>
              <a:rPr lang="fr-FR" sz="1200" dirty="0">
                <a:latin typeface="Arial"/>
                <a:ea typeface="+mn-lt"/>
                <a:cs typeface="Arial"/>
              </a:rPr>
              <a:t>, offrent conseils avisés et exercices variés adaptés à différentes situations motrices. Venez découvrir comment </a:t>
            </a:r>
            <a:r>
              <a:rPr lang="fr-FR" sz="1200" b="1" dirty="0">
                <a:latin typeface="Arial"/>
                <a:ea typeface="+mn-lt"/>
                <a:cs typeface="Arial"/>
              </a:rPr>
              <a:t>renforcer votre équilibre de manière ludique</a:t>
            </a:r>
            <a:r>
              <a:rPr lang="fr-FR" sz="1200" dirty="0">
                <a:latin typeface="Arial"/>
                <a:ea typeface="+mn-lt"/>
                <a:cs typeface="Arial"/>
              </a:rPr>
              <a:t> et </a:t>
            </a:r>
            <a:r>
              <a:rPr lang="fr-FR" sz="1200" b="1" dirty="0">
                <a:latin typeface="Arial"/>
                <a:ea typeface="+mn-lt"/>
                <a:cs typeface="Arial"/>
              </a:rPr>
              <a:t>bénéfique</a:t>
            </a:r>
            <a:r>
              <a:rPr lang="fr-FR" sz="1200" dirty="0">
                <a:latin typeface="Arial"/>
                <a:ea typeface="+mn-lt"/>
                <a:cs typeface="Arial"/>
              </a:rPr>
              <a:t> pour votre</a:t>
            </a:r>
            <a:r>
              <a:rPr lang="fr-FR" sz="1200" b="1" dirty="0">
                <a:latin typeface="Arial"/>
                <a:ea typeface="+mn-lt"/>
                <a:cs typeface="Arial"/>
              </a:rPr>
              <a:t> bien-être physique et mental</a:t>
            </a:r>
            <a:r>
              <a:rPr lang="fr-FR" sz="1200" dirty="0">
                <a:latin typeface="Arial"/>
                <a:ea typeface="+mn-lt"/>
                <a:cs typeface="Arial"/>
              </a:rPr>
              <a:t>, dans </a:t>
            </a:r>
            <a:r>
              <a:rPr lang="fr-FR" sz="1200" b="1" dirty="0">
                <a:latin typeface="Arial"/>
                <a:ea typeface="+mn-lt"/>
                <a:cs typeface="Arial"/>
              </a:rPr>
              <a:t>une ambiance conviviale</a:t>
            </a:r>
            <a:r>
              <a:rPr lang="fr-FR" sz="1200" dirty="0">
                <a:latin typeface="Arial"/>
                <a:ea typeface="+mn-lt"/>
                <a:cs typeface="Arial"/>
              </a:rPr>
              <a:t>.</a:t>
            </a:r>
            <a:endParaRPr lang="fr-FR" sz="1200" dirty="0">
              <a:latin typeface="Arial"/>
              <a:ea typeface="Calibri"/>
              <a:cs typeface="Arial"/>
            </a:endParaRPr>
          </a:p>
        </p:txBody>
      </p:sp>
      <p:pic>
        <p:nvPicPr>
          <p:cNvPr id="12" name="Image 11" descr="Une image contenant personne, Condition physique, habits, yoga&#10;&#10;Description générée automatiquement">
            <a:extLst>
              <a:ext uri="{FF2B5EF4-FFF2-40B4-BE49-F238E27FC236}">
                <a16:creationId xmlns:a16="http://schemas.microsoft.com/office/drawing/2014/main" id="{23273118-393C-1663-F795-9D4DD2CD5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626" y="1452512"/>
            <a:ext cx="1249301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332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71a78e-fb70-43f4-a201-dc6223445cd0" xsi:nil="true"/>
    <lcf76f155ced4ddcb4097134ff3c332f xmlns="2c5cbbdb-0ba7-44e4-9d59-9f4a01f6310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2E42D8D2224149BAFCE2A28CC7A61B" ma:contentTypeVersion="12" ma:contentTypeDescription="Crée un document." ma:contentTypeScope="" ma:versionID="104e682a6e70db0a2a5b600f40b42ac5">
  <xsd:schema xmlns:xsd="http://www.w3.org/2001/XMLSchema" xmlns:xs="http://www.w3.org/2001/XMLSchema" xmlns:p="http://schemas.microsoft.com/office/2006/metadata/properties" xmlns:ns2="2c5cbbdb-0ba7-44e4-9d59-9f4a01f63103" xmlns:ns3="7371a78e-fb70-43f4-a201-dc6223445cd0" targetNamespace="http://schemas.microsoft.com/office/2006/metadata/properties" ma:root="true" ma:fieldsID="67c90cd049957044bf20d1441bfb4dd4" ns2:_="" ns3:_="">
    <xsd:import namespace="2c5cbbdb-0ba7-44e4-9d59-9f4a01f63103"/>
    <xsd:import namespace="7371a78e-fb70-43f4-a201-dc6223445cd0"/>
    <xsd:element name="properties">
      <xsd:complexType>
        <xsd:sequence>
          <xsd:element name="documentManagement">
            <xsd:complexType>
              <xsd:all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cbbdb-0ba7-44e4-9d59-9f4a01f63103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78eb5f33-4300-4cdf-aeb3-635f3f0bca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1a78e-fb70-43f4-a201-dc6223445cd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201c6a9-5650-4829-8cf9-3bb46e9cd3dc}" ma:internalName="TaxCatchAll" ma:showField="CatchAllData" ma:web="7371a78e-fb70-43f4-a201-dc6223445c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55839C-3E85-4C26-BFA4-76AC7B2EAD68}">
  <ds:schemaRefs>
    <ds:schemaRef ds:uri="2c5cbbdb-0ba7-44e4-9d59-9f4a01f63103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371a78e-fb70-43f4-a201-dc6223445cd0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D3D7379-2B5A-4CA8-B6D8-C908A2D6A0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833108-CFC1-4C3D-8487-ECBE722C6B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5cbbdb-0ba7-44e4-9d59-9f4a01f63103"/>
    <ds:schemaRef ds:uri="7371a78e-fb70-43f4-a201-dc6223445c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985</Words>
  <Application>Microsoft Office PowerPoint</Application>
  <PresentationFormat>Grand écran</PresentationFormat>
  <Paragraphs>39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ADLaM Display</vt:lpstr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BIENVIEILLIRBRETAGNE</dc:creator>
  <cp:lastModifiedBy>Sandrine Montmitonnet</cp:lastModifiedBy>
  <cp:revision>441</cp:revision>
  <cp:lastPrinted>2023-12-04T13:58:03Z</cp:lastPrinted>
  <dcterms:created xsi:type="dcterms:W3CDTF">2023-11-23T10:34:26Z</dcterms:created>
  <dcterms:modified xsi:type="dcterms:W3CDTF">2024-07-03T10:17:53Z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0x010100A32E42D8D2224149BAFCE2A28CC7A61B</vt:lpwstr>
  </property>
  <property fmtid="{D5CDD505-2E9C-101B-9397-08002B2CF9AE}" pid="3" name="MediaServiceImageTags">
    <vt:lpwstr/>
  </property>
</Properties>
</file>